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9" r:id="rId5"/>
    <p:sldId id="278" r:id="rId6"/>
    <p:sldId id="267" r:id="rId7"/>
    <p:sldId id="268" r:id="rId8"/>
    <p:sldId id="280" r:id="rId9"/>
    <p:sldId id="271" r:id="rId10"/>
    <p:sldId id="270" r:id="rId11"/>
    <p:sldId id="273" r:id="rId12"/>
    <p:sldId id="275" r:id="rId13"/>
    <p:sldId id="266" r:id="rId14"/>
  </p:sldIdLst>
  <p:sldSz cx="9144000" cy="5143500" type="screen16x9"/>
  <p:notesSz cx="6858000" cy="9144000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021"/>
    <a:srgbClr val="A02920"/>
    <a:srgbClr val="F7C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66" d="100"/>
          <a:sy n="166" d="100"/>
        </p:scale>
        <p:origin x="-3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00ACE-D0F5-477E-AEF7-BFF4EE801BE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280A67-B533-46A7-9BFD-9F775C113FDC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Общие условия финансирования</a:t>
          </a:r>
          <a:endParaRPr lang="ru-RU" dirty="0"/>
        </a:p>
      </dgm:t>
    </dgm:pt>
    <dgm:pt modelId="{A344E7D9-A434-4922-B0F5-1A0B2ED9FD2A}" type="parTrans" cxnId="{D6A64839-F88F-49FC-8EF7-DE46882DE4D7}">
      <dgm:prSet/>
      <dgm:spPr/>
      <dgm:t>
        <a:bodyPr/>
        <a:lstStyle/>
        <a:p>
          <a:endParaRPr lang="ru-RU"/>
        </a:p>
      </dgm:t>
    </dgm:pt>
    <dgm:pt modelId="{7FEA39B8-DB09-4F46-BDD6-6065C173EEE0}" type="sibTrans" cxnId="{D6A64839-F88F-49FC-8EF7-DE46882DE4D7}">
      <dgm:prSet/>
      <dgm:spPr/>
      <dgm:t>
        <a:bodyPr/>
        <a:lstStyle/>
        <a:p>
          <a:endParaRPr lang="ru-RU"/>
        </a:p>
      </dgm:t>
    </dgm:pt>
    <dgm:pt modelId="{EE318A43-26F6-414F-84D7-E66CFB151209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Поддержка </a:t>
          </a:r>
          <a:r>
            <a:rPr lang="en-US" dirty="0" smtClean="0"/>
            <a:t>start-up </a:t>
          </a:r>
          <a:r>
            <a:rPr lang="ru-RU" dirty="0" smtClean="0"/>
            <a:t>компаний</a:t>
          </a:r>
          <a:endParaRPr lang="ru-RU" dirty="0"/>
        </a:p>
      </dgm:t>
    </dgm:pt>
    <dgm:pt modelId="{28153CA0-A448-41C4-A125-09FE9EE4B078}" type="parTrans" cxnId="{40186587-6882-4C2A-83A2-F802C55D1609}">
      <dgm:prSet/>
      <dgm:spPr/>
      <dgm:t>
        <a:bodyPr/>
        <a:lstStyle/>
        <a:p>
          <a:endParaRPr lang="ru-RU"/>
        </a:p>
      </dgm:t>
    </dgm:pt>
    <dgm:pt modelId="{913BDE76-9049-4176-BABC-8E71AEF0DF6A}" type="sibTrans" cxnId="{40186587-6882-4C2A-83A2-F802C55D1609}">
      <dgm:prSet/>
      <dgm:spPr/>
      <dgm:t>
        <a:bodyPr/>
        <a:lstStyle/>
        <a:p>
          <a:endParaRPr lang="ru-RU"/>
        </a:p>
      </dgm:t>
    </dgm:pt>
    <dgm:pt modelId="{FD684546-26F8-4763-A454-84C6EBFC222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Лизинг МСП  (ОАО «</a:t>
          </a:r>
          <a:r>
            <a:rPr lang="ru-RU" dirty="0" err="1" smtClean="0"/>
            <a:t>Промагролизинг</a:t>
          </a:r>
          <a:r>
            <a:rPr lang="ru-RU" dirty="0" smtClean="0"/>
            <a:t>»)</a:t>
          </a:r>
          <a:endParaRPr lang="ru-RU" dirty="0"/>
        </a:p>
      </dgm:t>
    </dgm:pt>
    <dgm:pt modelId="{518F1EF3-51DC-4005-B2BA-70851459DE40}" type="parTrans" cxnId="{C7B106E1-AAF7-4EE3-851D-AFC38A4E07EB}">
      <dgm:prSet/>
      <dgm:spPr/>
      <dgm:t>
        <a:bodyPr/>
        <a:lstStyle/>
        <a:p>
          <a:endParaRPr lang="ru-RU"/>
        </a:p>
      </dgm:t>
    </dgm:pt>
    <dgm:pt modelId="{F3CB8B17-DB4F-404D-A8C4-0FA2C531EEBA}" type="sibTrans" cxnId="{C7B106E1-AAF7-4EE3-851D-AFC38A4E07EB}">
      <dgm:prSet/>
      <dgm:spPr/>
      <dgm:t>
        <a:bodyPr/>
        <a:lstStyle/>
        <a:p>
          <a:endParaRPr lang="ru-RU"/>
        </a:p>
      </dgm:t>
    </dgm:pt>
    <dgm:pt modelId="{8E6ED714-D7DE-4CBD-8AD3-F0142195DE1D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ставка – СР+4,5% = 24,5%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F34B7-ED5B-4284-8FDD-B685D62313F7}" type="parTrans" cxnId="{7814BCE9-4001-41BD-A5CC-A6CE3F9AE394}">
      <dgm:prSet/>
      <dgm:spPr/>
      <dgm:t>
        <a:bodyPr/>
        <a:lstStyle/>
        <a:p>
          <a:endParaRPr lang="ru-RU"/>
        </a:p>
      </dgm:t>
    </dgm:pt>
    <dgm:pt modelId="{53C34F0C-FD0D-4AE7-9C45-CFF9CF49907C}" type="sibTrans" cxnId="{7814BCE9-4001-41BD-A5CC-A6CE3F9AE394}">
      <dgm:prSet/>
      <dgm:spPr/>
      <dgm:t>
        <a:bodyPr/>
        <a:lstStyle/>
        <a:p>
          <a:endParaRPr lang="ru-RU"/>
        </a:p>
      </dgm:t>
    </dgm:pt>
    <dgm:pt modelId="{C7ECEF3B-A3A3-4923-B272-567FE3CE6F4C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Финансирование за счет средств семейного капитала</a:t>
          </a:r>
          <a:endParaRPr lang="ru-RU" dirty="0"/>
        </a:p>
      </dgm:t>
    </dgm:pt>
    <dgm:pt modelId="{A7BA8E5A-1456-4298-8C37-E84246D44B79}" type="parTrans" cxnId="{3D8C7439-ECA3-4AB7-A5B3-9A304D2343F4}">
      <dgm:prSet/>
      <dgm:spPr/>
      <dgm:t>
        <a:bodyPr/>
        <a:lstStyle/>
        <a:p>
          <a:endParaRPr lang="ru-RU"/>
        </a:p>
      </dgm:t>
    </dgm:pt>
    <dgm:pt modelId="{01B55868-15DD-4776-BF62-B7E5F469B4D2}" type="sibTrans" cxnId="{3D8C7439-ECA3-4AB7-A5B3-9A304D2343F4}">
      <dgm:prSet/>
      <dgm:spPr/>
      <dgm:t>
        <a:bodyPr/>
        <a:lstStyle/>
        <a:p>
          <a:endParaRPr lang="ru-RU"/>
        </a:p>
      </dgm:t>
    </dgm:pt>
    <dgm:pt modelId="{DCF813B0-B573-4A84-9CEA-77B8F0E603D8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A0389-9CC2-45B2-A59A-6D0C4A96F3B6}" type="parTrans" cxnId="{95B06266-86CD-4652-A2E3-03F13FC34A6B}">
      <dgm:prSet/>
      <dgm:spPr/>
      <dgm:t>
        <a:bodyPr/>
        <a:lstStyle/>
        <a:p>
          <a:endParaRPr lang="ru-RU"/>
        </a:p>
      </dgm:t>
    </dgm:pt>
    <dgm:pt modelId="{0A81BBDB-B9DA-42DF-AD1C-2D7153687EA6}" type="sibTrans" cxnId="{95B06266-86CD-4652-A2E3-03F13FC34A6B}">
      <dgm:prSet/>
      <dgm:spPr/>
      <dgm:t>
        <a:bodyPr/>
        <a:lstStyle/>
        <a:p>
          <a:endParaRPr lang="ru-RU"/>
        </a:p>
      </dgm:t>
    </dgm:pt>
    <dgm:pt modelId="{38878D9C-6174-4B7A-B293-688E3B3E11EE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сумма финансирования – 25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млрд.руб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(2,5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8B86E-1A8B-48A0-A62C-850511880ECD}" type="parTrans" cxnId="{30114644-C2A1-4E44-8949-9EA7CC62A5B3}">
      <dgm:prSet/>
      <dgm:spPr/>
      <dgm:t>
        <a:bodyPr/>
        <a:lstStyle/>
        <a:p>
          <a:endParaRPr lang="ru-RU"/>
        </a:p>
      </dgm:t>
    </dgm:pt>
    <dgm:pt modelId="{759458F1-21BE-4A4D-A370-F7355089CC05}" type="sibTrans" cxnId="{30114644-C2A1-4E44-8949-9EA7CC62A5B3}">
      <dgm:prSet/>
      <dgm:spPr/>
      <dgm:t>
        <a:bodyPr/>
        <a:lstStyle/>
        <a:p>
          <a:endParaRPr lang="ru-RU"/>
        </a:p>
      </dgm:t>
    </dgm:pt>
    <dgm:pt modelId="{9050D54D-B53E-441A-B32E-C6AAEDD94F36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D60E6-D4DB-4C81-BFBA-F183708024A4}" type="parTrans" cxnId="{A1CA10D7-ABF3-4690-9C6C-82F81DE3E38C}">
      <dgm:prSet/>
      <dgm:spPr/>
      <dgm:t>
        <a:bodyPr/>
        <a:lstStyle/>
        <a:p>
          <a:endParaRPr lang="ru-RU"/>
        </a:p>
      </dgm:t>
    </dgm:pt>
    <dgm:pt modelId="{3A8BE332-3FC8-44F4-B2DB-C1FE35E2A0BD}" type="sibTrans" cxnId="{A1CA10D7-ABF3-4690-9C6C-82F81DE3E38C}">
      <dgm:prSet/>
      <dgm:spPr/>
      <dgm:t>
        <a:bodyPr/>
        <a:lstStyle/>
        <a:p>
          <a:endParaRPr lang="ru-RU"/>
        </a:p>
      </dgm:t>
    </dgm:pt>
    <dgm:pt modelId="{BB64F24A-A59A-42B9-A9C8-27C8632D59B7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собственного участия в проекте Субъекта МСП – не менее 10%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479B1-5447-4582-A29C-730ADE8FF372}" type="parTrans" cxnId="{D0731B35-76AF-4084-9201-1C57B6592F36}">
      <dgm:prSet/>
      <dgm:spPr/>
      <dgm:t>
        <a:bodyPr/>
        <a:lstStyle/>
        <a:p>
          <a:endParaRPr lang="ru-RU"/>
        </a:p>
      </dgm:t>
    </dgm:pt>
    <dgm:pt modelId="{3739D9F2-ACE0-4499-AA0B-E1BE09E7851F}" type="sibTrans" cxnId="{D0731B35-76AF-4084-9201-1C57B6592F36}">
      <dgm:prSet/>
      <dgm:spPr/>
      <dgm:t>
        <a:bodyPr/>
        <a:lstStyle/>
        <a:p>
          <a:endParaRPr lang="ru-RU"/>
        </a:p>
      </dgm:t>
    </dgm:pt>
    <dgm:pt modelId="{19F93A87-4425-42C3-B064-3F940A30BA7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ставка – 0,5СР+4,5% = 14,5%</a:t>
          </a:r>
          <a:endParaRPr lang="ru-RU" dirty="0"/>
        </a:p>
      </dgm:t>
    </dgm:pt>
    <dgm:pt modelId="{16EE98F6-E45B-47E5-9C58-C9C375609679}" type="parTrans" cxnId="{890122D5-4D1B-46AA-9D5B-10D1414A0A5A}">
      <dgm:prSet/>
      <dgm:spPr/>
      <dgm:t>
        <a:bodyPr/>
        <a:lstStyle/>
        <a:p>
          <a:endParaRPr lang="ru-RU"/>
        </a:p>
      </dgm:t>
    </dgm:pt>
    <dgm:pt modelId="{0C6A944D-EA9D-46DE-94BF-243852741A5C}" type="sibTrans" cxnId="{890122D5-4D1B-46AA-9D5B-10D1414A0A5A}">
      <dgm:prSet/>
      <dgm:spPr/>
      <dgm:t>
        <a:bodyPr/>
        <a:lstStyle/>
        <a:p>
          <a:endParaRPr lang="ru-RU"/>
        </a:p>
      </dgm:t>
    </dgm:pt>
    <dgm:pt modelId="{E0F4E6CA-B1E5-4FEB-A2C7-4A04B030F30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сумма финансирования – 2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(200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0284B-35B8-4471-A5FC-9D41EF501997}" type="parTrans" cxnId="{02ACC4C2-D7CB-48F3-B40A-6812AF45A097}">
      <dgm:prSet/>
      <dgm:spPr/>
      <dgm:t>
        <a:bodyPr/>
        <a:lstStyle/>
        <a:p>
          <a:endParaRPr lang="ru-RU"/>
        </a:p>
      </dgm:t>
    </dgm:pt>
    <dgm:pt modelId="{1841CEE3-EA88-44E9-97BD-C82A59AF49C7}" type="sibTrans" cxnId="{02ACC4C2-D7CB-48F3-B40A-6812AF45A097}">
      <dgm:prSet/>
      <dgm:spPr/>
      <dgm:t>
        <a:bodyPr/>
        <a:lstStyle/>
        <a:p>
          <a:endParaRPr lang="ru-RU"/>
        </a:p>
      </dgm:t>
    </dgm:pt>
    <dgm:pt modelId="{871BA4D1-87B9-4CCC-A6D5-F360A52146F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собственного участия в проекте Субъекта МСП – не менее 20%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0A690-3560-4B51-BE0C-415BE5B0EF69}" type="parTrans" cxnId="{8AABF01A-10B8-463A-9313-6826E8C7EC0D}">
      <dgm:prSet/>
      <dgm:spPr/>
      <dgm:t>
        <a:bodyPr/>
        <a:lstStyle/>
        <a:p>
          <a:endParaRPr lang="ru-RU"/>
        </a:p>
      </dgm:t>
    </dgm:pt>
    <dgm:pt modelId="{C8C6EE48-6292-4F81-A9F5-BE390C78953B}" type="sibTrans" cxnId="{8AABF01A-10B8-463A-9313-6826E8C7EC0D}">
      <dgm:prSet/>
      <dgm:spPr/>
      <dgm:t>
        <a:bodyPr/>
        <a:lstStyle/>
        <a:p>
          <a:endParaRPr lang="ru-RU"/>
        </a:p>
      </dgm:t>
    </dgm:pt>
    <dgm:pt modelId="{C9DCB841-67A5-456C-A6E2-3B5A33D02B5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ставка – СР+4,5% = 24,5%</a:t>
          </a:r>
          <a:endParaRPr lang="ru-RU"/>
        </a:p>
      </dgm:t>
    </dgm:pt>
    <dgm:pt modelId="{94028340-E2BD-4FE1-86FC-CD0E64FC1971}" type="parTrans" cxnId="{207AD9B5-3843-40FC-AB8D-DBE74437E118}">
      <dgm:prSet/>
      <dgm:spPr/>
      <dgm:t>
        <a:bodyPr/>
        <a:lstStyle/>
        <a:p>
          <a:endParaRPr lang="ru-RU"/>
        </a:p>
      </dgm:t>
    </dgm:pt>
    <dgm:pt modelId="{8E4F4821-8014-4FEF-B31F-234FC307CD86}" type="sibTrans" cxnId="{207AD9B5-3843-40FC-AB8D-DBE74437E118}">
      <dgm:prSet/>
      <dgm:spPr/>
      <dgm:t>
        <a:bodyPr/>
        <a:lstStyle/>
        <a:p>
          <a:endParaRPr lang="ru-RU"/>
        </a:p>
      </dgm:t>
    </dgm:pt>
    <dgm:pt modelId="{B5ED6F9C-0C80-4076-B811-D7BC58BC45C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сумма финансирования – 15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(1,5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3F100-054B-4CBA-82C3-50721E29D1D3}" type="parTrans" cxnId="{70EE92A0-A851-46C4-8D64-2A79FAE87F30}">
      <dgm:prSet/>
      <dgm:spPr/>
      <dgm:t>
        <a:bodyPr/>
        <a:lstStyle/>
        <a:p>
          <a:endParaRPr lang="ru-RU"/>
        </a:p>
      </dgm:t>
    </dgm:pt>
    <dgm:pt modelId="{5D159440-764D-4DAB-91F2-C48EDBCB48D8}" type="sibTrans" cxnId="{70EE92A0-A851-46C4-8D64-2A79FAE87F30}">
      <dgm:prSet/>
      <dgm:spPr/>
      <dgm:t>
        <a:bodyPr/>
        <a:lstStyle/>
        <a:p>
          <a:endParaRPr lang="ru-RU"/>
        </a:p>
      </dgm:t>
    </dgm:pt>
    <dgm:pt modelId="{F99F229D-0AC6-4365-B7FC-B63A9C9FCCC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ставка – 8% + маржа банка-партнера (в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долл.сша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/>
        </a:p>
      </dgm:t>
    </dgm:pt>
    <dgm:pt modelId="{39892C86-9601-491F-AC89-9EE9E5B6A56A}" type="parTrans" cxnId="{93DBB82F-DBF4-49B8-81E7-4516EB59E7AE}">
      <dgm:prSet/>
      <dgm:spPr/>
      <dgm:t>
        <a:bodyPr/>
        <a:lstStyle/>
        <a:p>
          <a:endParaRPr lang="ru-RU"/>
        </a:p>
      </dgm:t>
    </dgm:pt>
    <dgm:pt modelId="{FEEDEF59-81CA-4533-B689-75C59CB3B621}" type="sibTrans" cxnId="{93DBB82F-DBF4-49B8-81E7-4516EB59E7AE}">
      <dgm:prSet/>
      <dgm:spPr/>
      <dgm:t>
        <a:bodyPr/>
        <a:lstStyle/>
        <a:p>
          <a:endParaRPr lang="ru-RU"/>
        </a:p>
      </dgm:t>
    </dgm:pt>
    <dgm:pt modelId="{1DA0CC9D-DF4D-47C9-AF09-E59DDF14421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собственного участия в проекте Субъекта МСП – не менее 10%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58764-7814-4C95-B883-AF642438A918}" type="parTrans" cxnId="{17D476FC-9BDA-4D95-A1CE-282D5664A4A1}">
      <dgm:prSet/>
      <dgm:spPr/>
      <dgm:t>
        <a:bodyPr/>
        <a:lstStyle/>
        <a:p>
          <a:endParaRPr lang="ru-RU"/>
        </a:p>
      </dgm:t>
    </dgm:pt>
    <dgm:pt modelId="{4B1C114D-8AA6-43AE-8F1E-B8B6FE8AC3C2}" type="sibTrans" cxnId="{17D476FC-9BDA-4D95-A1CE-282D5664A4A1}">
      <dgm:prSet/>
      <dgm:spPr/>
      <dgm:t>
        <a:bodyPr/>
        <a:lstStyle/>
        <a:p>
          <a:endParaRPr lang="ru-RU"/>
        </a:p>
      </dgm:t>
    </dgm:pt>
    <dgm:pt modelId="{E3BA0281-65AC-4927-9B07-B00F0566931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сумма финансирования – 25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(2,5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.)(в эквиваленте)</a:t>
          </a:r>
          <a:endParaRPr lang="ru-RU" dirty="0"/>
        </a:p>
      </dgm:t>
    </dgm:pt>
    <dgm:pt modelId="{FC24F792-5E03-4420-8622-BFC094A333B7}" type="parTrans" cxnId="{3796E1F6-C51E-4AD6-AB61-8D0BFF45498A}">
      <dgm:prSet/>
      <dgm:spPr/>
      <dgm:t>
        <a:bodyPr/>
        <a:lstStyle/>
        <a:p>
          <a:endParaRPr lang="ru-RU"/>
        </a:p>
      </dgm:t>
    </dgm:pt>
    <dgm:pt modelId="{0FC472E2-1005-4224-839E-FD4BD5509156}" type="sibTrans" cxnId="{3796E1F6-C51E-4AD6-AB61-8D0BFF45498A}">
      <dgm:prSet/>
      <dgm:spPr/>
      <dgm:t>
        <a:bodyPr/>
        <a:lstStyle/>
        <a:p>
          <a:endParaRPr lang="ru-RU"/>
        </a:p>
      </dgm:t>
    </dgm:pt>
    <dgm:pt modelId="{39645828-8782-480D-9A51-8EF3EC3553C1}" type="pres">
      <dgm:prSet presAssocID="{53C00ACE-D0F5-477E-AEF7-BFF4EE801BE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CEDF51-4760-41BA-8921-147A92574EA3}" type="pres">
      <dgm:prSet presAssocID="{57280A67-B533-46A7-9BFD-9F775C113FDC}" presName="compNode" presStyleCnt="0"/>
      <dgm:spPr/>
    </dgm:pt>
    <dgm:pt modelId="{FA382F0E-9A7F-4E5A-AC69-7BD6DB9AEC10}" type="pres">
      <dgm:prSet presAssocID="{57280A67-B533-46A7-9BFD-9F775C113FDC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25770-3CEF-4DEF-9EC8-43D7905514A4}" type="pres">
      <dgm:prSet presAssocID="{57280A67-B533-46A7-9BFD-9F775C113FD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8EECB-F85E-4D4D-97BE-0CEBCF97B34E}" type="pres">
      <dgm:prSet presAssocID="{57280A67-B533-46A7-9BFD-9F775C113FDC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C86F2EA6-449C-45FA-BA3D-D7E0B28BD265}" type="pres">
      <dgm:prSet presAssocID="{57280A67-B533-46A7-9BFD-9F775C113FDC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C00E1B-52F0-4A71-9359-C06A9625104F}" type="pres">
      <dgm:prSet presAssocID="{7FEA39B8-DB09-4F46-BDD6-6065C173EE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F226FB-8F03-4BA1-99ED-50CDA3ACA93F}" type="pres">
      <dgm:prSet presAssocID="{EE318A43-26F6-414F-84D7-E66CFB151209}" presName="compNode" presStyleCnt="0"/>
      <dgm:spPr/>
    </dgm:pt>
    <dgm:pt modelId="{7B5687C8-06DE-4F9F-B5E8-1AEAB84BDD53}" type="pres">
      <dgm:prSet presAssocID="{EE318A43-26F6-414F-84D7-E66CFB151209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7D4DB-DDFD-4ABB-BAF5-7C3823F697B2}" type="pres">
      <dgm:prSet presAssocID="{EE318A43-26F6-414F-84D7-E66CFB1512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DC279-F3F6-4F6D-819D-B47941A1BA12}" type="pres">
      <dgm:prSet presAssocID="{EE318A43-26F6-414F-84D7-E66CFB151209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CB5A8B4D-712B-47E2-B97F-77662F2400F9}" type="pres">
      <dgm:prSet presAssocID="{EE318A43-26F6-414F-84D7-E66CFB151209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209149-CE35-4CFA-A36B-495BB2115C4D}" type="pres">
      <dgm:prSet presAssocID="{913BDE76-9049-4176-BABC-8E71AEF0DF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2A5746-2C56-4767-810B-6548DA1D825C}" type="pres">
      <dgm:prSet presAssocID="{FD684546-26F8-4763-A454-84C6EBFC2226}" presName="compNode" presStyleCnt="0"/>
      <dgm:spPr/>
    </dgm:pt>
    <dgm:pt modelId="{0D64A817-BE6D-43D8-906B-2624B655E9FC}" type="pres">
      <dgm:prSet presAssocID="{FD684546-26F8-4763-A454-84C6EBFC2226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49C8E-2EDF-46DD-AD19-5F568F127EE1}" type="pres">
      <dgm:prSet presAssocID="{FD684546-26F8-4763-A454-84C6EBFC222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6B830-BAE8-45E4-8658-CE85E994B0FC}" type="pres">
      <dgm:prSet presAssocID="{FD684546-26F8-4763-A454-84C6EBFC2226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0C63BB19-46C0-4204-A77F-49C992935CAB}" type="pres">
      <dgm:prSet presAssocID="{FD684546-26F8-4763-A454-84C6EBFC2226}" presName="adorn" presStyleLbl="fgAccFollow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6D4B3D8-014D-4503-847C-571826F98F5B}" type="pres">
      <dgm:prSet presAssocID="{F3CB8B17-DB4F-404D-A8C4-0FA2C531EE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0E1791-1A86-412D-818D-76884978FA2E}" type="pres">
      <dgm:prSet presAssocID="{C7ECEF3B-A3A3-4923-B272-567FE3CE6F4C}" presName="compNode" presStyleCnt="0"/>
      <dgm:spPr/>
    </dgm:pt>
    <dgm:pt modelId="{61424739-9C8D-40A8-B2DF-A9ED37C545A2}" type="pres">
      <dgm:prSet presAssocID="{C7ECEF3B-A3A3-4923-B272-567FE3CE6F4C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7AA2F-C1C0-40D5-8540-44357B0A76D0}" type="pres">
      <dgm:prSet presAssocID="{C7ECEF3B-A3A3-4923-B272-567FE3CE6F4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9C581-17F8-4820-822E-0FD50A7F4305}" type="pres">
      <dgm:prSet presAssocID="{C7ECEF3B-A3A3-4923-B272-567FE3CE6F4C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D46BA40F-CC84-4AA8-A9C1-11BF75531677}" type="pres">
      <dgm:prSet presAssocID="{C7ECEF3B-A3A3-4923-B272-567FE3CE6F4C}" presName="adorn" presStyleLbl="fgAccFollow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3796E1F6-C51E-4AD6-AB61-8D0BFF45498A}" srcId="{C7ECEF3B-A3A3-4923-B272-567FE3CE6F4C}" destId="{E3BA0281-65AC-4927-9B07-B00F05669312}" srcOrd="1" destOrd="0" parTransId="{FC24F792-5E03-4420-8622-BFC094A333B7}" sibTransId="{0FC472E2-1005-4224-839E-FD4BD5509156}"/>
    <dgm:cxn modelId="{FE0CDA8D-EBD1-4C8A-8377-06DFE811C6E5}" type="presOf" srcId="{7FEA39B8-DB09-4F46-BDD6-6065C173EEE0}" destId="{E1C00E1B-52F0-4A71-9359-C06A9625104F}" srcOrd="0" destOrd="0" presId="urn:microsoft.com/office/officeart/2005/8/layout/bList2"/>
    <dgm:cxn modelId="{7814BCE9-4001-41BD-A5CC-A6CE3F9AE394}" srcId="{57280A67-B533-46A7-9BFD-9F775C113FDC}" destId="{8E6ED714-D7DE-4CBD-8AD3-F0142195DE1D}" srcOrd="0" destOrd="0" parTransId="{621F34B7-ED5B-4284-8FDD-B685D62313F7}" sibTransId="{53C34F0C-FD0D-4AE7-9C45-CFF9CF49907C}"/>
    <dgm:cxn modelId="{EE86DEFD-BBD9-47CE-A6BC-4343EE3983D7}" type="presOf" srcId="{19F93A87-4425-42C3-B064-3F940A30BA7A}" destId="{7B5687C8-06DE-4F9F-B5E8-1AEAB84BDD53}" srcOrd="0" destOrd="0" presId="urn:microsoft.com/office/officeart/2005/8/layout/bList2"/>
    <dgm:cxn modelId="{14DDC0E0-8D77-4887-8EB9-7C203CF883FD}" type="presOf" srcId="{C7ECEF3B-A3A3-4923-B272-567FE3CE6F4C}" destId="{AB49C581-17F8-4820-822E-0FD50A7F4305}" srcOrd="1" destOrd="0" presId="urn:microsoft.com/office/officeart/2005/8/layout/bList2"/>
    <dgm:cxn modelId="{481AE0FD-181C-438A-8844-4840F4873959}" type="presOf" srcId="{8E6ED714-D7DE-4CBD-8AD3-F0142195DE1D}" destId="{FA382F0E-9A7F-4E5A-AC69-7BD6DB9AEC10}" srcOrd="0" destOrd="0" presId="urn:microsoft.com/office/officeart/2005/8/layout/bList2"/>
    <dgm:cxn modelId="{A6EA4A83-A301-4AD2-8A89-04147DEFE673}" type="presOf" srcId="{1DA0CC9D-DF4D-47C9-AF09-E59DDF14421F}" destId="{61424739-9C8D-40A8-B2DF-A9ED37C545A2}" srcOrd="0" destOrd="2" presId="urn:microsoft.com/office/officeart/2005/8/layout/bList2"/>
    <dgm:cxn modelId="{3CC39387-22B7-4D4D-866C-6CC86A6B036D}" type="presOf" srcId="{53C00ACE-D0F5-477E-AEF7-BFF4EE801BEB}" destId="{39645828-8782-480D-9A51-8EF3EC3553C1}" srcOrd="0" destOrd="0" presId="urn:microsoft.com/office/officeart/2005/8/layout/bList2"/>
    <dgm:cxn modelId="{70EE92A0-A851-46C4-8D64-2A79FAE87F30}" srcId="{FD684546-26F8-4763-A454-84C6EBFC2226}" destId="{B5ED6F9C-0C80-4076-B811-D7BC58BC45C2}" srcOrd="1" destOrd="0" parTransId="{29A3F100-054B-4CBA-82C3-50721E29D1D3}" sibTransId="{5D159440-764D-4DAB-91F2-C48EDBCB48D8}"/>
    <dgm:cxn modelId="{D6A64839-F88F-49FC-8EF7-DE46882DE4D7}" srcId="{53C00ACE-D0F5-477E-AEF7-BFF4EE801BEB}" destId="{57280A67-B533-46A7-9BFD-9F775C113FDC}" srcOrd="0" destOrd="0" parTransId="{A344E7D9-A434-4922-B0F5-1A0B2ED9FD2A}" sibTransId="{7FEA39B8-DB09-4F46-BDD6-6065C173EEE0}"/>
    <dgm:cxn modelId="{207AD9B5-3843-40FC-AB8D-DBE74437E118}" srcId="{FD684546-26F8-4763-A454-84C6EBFC2226}" destId="{C9DCB841-67A5-456C-A6E2-3B5A33D02B54}" srcOrd="0" destOrd="0" parTransId="{94028340-E2BD-4FE1-86FC-CD0E64FC1971}" sibTransId="{8E4F4821-8014-4FEF-B31F-234FC307CD86}"/>
    <dgm:cxn modelId="{156DD3C2-7505-425B-9D4F-7EE623B8BE1E}" type="presOf" srcId="{DCF813B0-B573-4A84-9CEA-77B8F0E603D8}" destId="{FA382F0E-9A7F-4E5A-AC69-7BD6DB9AEC10}" srcOrd="0" destOrd="4" presId="urn:microsoft.com/office/officeart/2005/8/layout/bList2"/>
    <dgm:cxn modelId="{30114644-C2A1-4E44-8949-9EA7CC62A5B3}" srcId="{57280A67-B533-46A7-9BFD-9F775C113FDC}" destId="{38878D9C-6174-4B7A-B293-688E3B3E11EE}" srcOrd="1" destOrd="0" parTransId="{2CD8B86E-1A8B-48A0-A62C-850511880ECD}" sibTransId="{759458F1-21BE-4A4D-A370-F7355089CC05}"/>
    <dgm:cxn modelId="{B997EADB-6816-40A8-9150-1A6BBF7FA9ED}" type="presOf" srcId="{C7ECEF3B-A3A3-4923-B272-567FE3CE6F4C}" destId="{3017AA2F-C1C0-40D5-8540-44357B0A76D0}" srcOrd="0" destOrd="0" presId="urn:microsoft.com/office/officeart/2005/8/layout/bList2"/>
    <dgm:cxn modelId="{66954B5B-23D2-4EC6-95C4-EBB8F49A5BF4}" type="presOf" srcId="{913BDE76-9049-4176-BABC-8E71AEF0DF6A}" destId="{DB209149-CE35-4CFA-A36B-495BB2115C4D}" srcOrd="0" destOrd="0" presId="urn:microsoft.com/office/officeart/2005/8/layout/bList2"/>
    <dgm:cxn modelId="{02ACC4C2-D7CB-48F3-B40A-6812AF45A097}" srcId="{EE318A43-26F6-414F-84D7-E66CFB151209}" destId="{E0F4E6CA-B1E5-4FEB-A2C7-4A04B030F300}" srcOrd="1" destOrd="0" parTransId="{FEB0284B-35B8-4471-A5FC-9D41EF501997}" sibTransId="{1841CEE3-EA88-44E9-97BD-C82A59AF49C7}"/>
    <dgm:cxn modelId="{40186587-6882-4C2A-83A2-F802C55D1609}" srcId="{53C00ACE-D0F5-477E-AEF7-BFF4EE801BEB}" destId="{EE318A43-26F6-414F-84D7-E66CFB151209}" srcOrd="1" destOrd="0" parTransId="{28153CA0-A448-41C4-A125-09FE9EE4B078}" sibTransId="{913BDE76-9049-4176-BABC-8E71AEF0DF6A}"/>
    <dgm:cxn modelId="{93DBB82F-DBF4-49B8-81E7-4516EB59E7AE}" srcId="{C7ECEF3B-A3A3-4923-B272-567FE3CE6F4C}" destId="{F99F229D-0AC6-4365-B7FC-B63A9C9FCCCB}" srcOrd="0" destOrd="0" parTransId="{39892C86-9601-491F-AC89-9EE9E5B6A56A}" sibTransId="{FEEDEF59-81CA-4533-B689-75C59CB3B621}"/>
    <dgm:cxn modelId="{52318B5A-8FF0-42CF-95BE-7AF1888681FE}" type="presOf" srcId="{EE318A43-26F6-414F-84D7-E66CFB151209}" destId="{1847D4DB-DDFD-4ABB-BAF5-7C3823F697B2}" srcOrd="0" destOrd="0" presId="urn:microsoft.com/office/officeart/2005/8/layout/bList2"/>
    <dgm:cxn modelId="{EF974CCC-FEC0-47C2-AE91-EBD65301CC4C}" type="presOf" srcId="{E3BA0281-65AC-4927-9B07-B00F05669312}" destId="{61424739-9C8D-40A8-B2DF-A9ED37C545A2}" srcOrd="0" destOrd="1" presId="urn:microsoft.com/office/officeart/2005/8/layout/bList2"/>
    <dgm:cxn modelId="{47688646-785F-4905-A837-C7186EB6868E}" type="presOf" srcId="{E0F4E6CA-B1E5-4FEB-A2C7-4A04B030F300}" destId="{7B5687C8-06DE-4F9F-B5E8-1AEAB84BDD53}" srcOrd="0" destOrd="1" presId="urn:microsoft.com/office/officeart/2005/8/layout/bList2"/>
    <dgm:cxn modelId="{48CD4323-6A70-4DC9-AC6D-2B2AD9BF9AA2}" type="presOf" srcId="{871BA4D1-87B9-4CCC-A6D5-F360A52146FF}" destId="{7B5687C8-06DE-4F9F-B5E8-1AEAB84BDD53}" srcOrd="0" destOrd="2" presId="urn:microsoft.com/office/officeart/2005/8/layout/bList2"/>
    <dgm:cxn modelId="{890122D5-4D1B-46AA-9D5B-10D1414A0A5A}" srcId="{EE318A43-26F6-414F-84D7-E66CFB151209}" destId="{19F93A87-4425-42C3-B064-3F940A30BA7A}" srcOrd="0" destOrd="0" parTransId="{16EE98F6-E45B-47E5-9C58-C9C375609679}" sibTransId="{0C6A944D-EA9D-46DE-94BF-243852741A5C}"/>
    <dgm:cxn modelId="{73AF9F43-89E9-4DD2-9DDC-7F70DB8718FD}" type="presOf" srcId="{BB64F24A-A59A-42B9-A9C8-27C8632D59B7}" destId="{FA382F0E-9A7F-4E5A-AC69-7BD6DB9AEC10}" srcOrd="0" destOrd="2" presId="urn:microsoft.com/office/officeart/2005/8/layout/bList2"/>
    <dgm:cxn modelId="{468AB11C-AB41-4DF6-8FB7-3BAE32154FFA}" type="presOf" srcId="{C9DCB841-67A5-456C-A6E2-3B5A33D02B54}" destId="{0D64A817-BE6D-43D8-906B-2624B655E9FC}" srcOrd="0" destOrd="0" presId="urn:microsoft.com/office/officeart/2005/8/layout/bList2"/>
    <dgm:cxn modelId="{7B955BC4-9764-4C05-B031-6057F379E5F0}" type="presOf" srcId="{B5ED6F9C-0C80-4076-B811-D7BC58BC45C2}" destId="{0D64A817-BE6D-43D8-906B-2624B655E9FC}" srcOrd="0" destOrd="1" presId="urn:microsoft.com/office/officeart/2005/8/layout/bList2"/>
    <dgm:cxn modelId="{E2F35678-FE09-42D0-BA84-AE8B9A4DD815}" type="presOf" srcId="{EE318A43-26F6-414F-84D7-E66CFB151209}" destId="{837DC279-F3F6-4F6D-819D-B47941A1BA12}" srcOrd="1" destOrd="0" presId="urn:microsoft.com/office/officeart/2005/8/layout/bList2"/>
    <dgm:cxn modelId="{CAC0C176-090D-4F94-87A3-AF663B958D74}" type="presOf" srcId="{F99F229D-0AC6-4365-B7FC-B63A9C9FCCCB}" destId="{61424739-9C8D-40A8-B2DF-A9ED37C545A2}" srcOrd="0" destOrd="0" presId="urn:microsoft.com/office/officeart/2005/8/layout/bList2"/>
    <dgm:cxn modelId="{8AABF01A-10B8-463A-9313-6826E8C7EC0D}" srcId="{EE318A43-26F6-414F-84D7-E66CFB151209}" destId="{871BA4D1-87B9-4CCC-A6D5-F360A52146FF}" srcOrd="2" destOrd="0" parTransId="{70E0A690-3560-4B51-BE0C-415BE5B0EF69}" sibTransId="{C8C6EE48-6292-4F81-A9F5-BE390C78953B}"/>
    <dgm:cxn modelId="{1EBBACDF-5876-48B9-B0EE-00278EABEC36}" type="presOf" srcId="{F3CB8B17-DB4F-404D-A8C4-0FA2C531EEBA}" destId="{F6D4B3D8-014D-4503-847C-571826F98F5B}" srcOrd="0" destOrd="0" presId="urn:microsoft.com/office/officeart/2005/8/layout/bList2"/>
    <dgm:cxn modelId="{17D476FC-9BDA-4D95-A1CE-282D5664A4A1}" srcId="{C7ECEF3B-A3A3-4923-B272-567FE3CE6F4C}" destId="{1DA0CC9D-DF4D-47C9-AF09-E59DDF14421F}" srcOrd="2" destOrd="0" parTransId="{CEA58764-7814-4C95-B883-AF642438A918}" sibTransId="{4B1C114D-8AA6-43AE-8F1E-B8B6FE8AC3C2}"/>
    <dgm:cxn modelId="{A1CA10D7-ABF3-4690-9C6C-82F81DE3E38C}" srcId="{57280A67-B533-46A7-9BFD-9F775C113FDC}" destId="{9050D54D-B53E-441A-B32E-C6AAEDD94F36}" srcOrd="3" destOrd="0" parTransId="{8A7D60E6-D4DB-4C81-BFBA-F183708024A4}" sibTransId="{3A8BE332-3FC8-44F4-B2DB-C1FE35E2A0BD}"/>
    <dgm:cxn modelId="{3D8C7439-ECA3-4AB7-A5B3-9A304D2343F4}" srcId="{53C00ACE-D0F5-477E-AEF7-BFF4EE801BEB}" destId="{C7ECEF3B-A3A3-4923-B272-567FE3CE6F4C}" srcOrd="3" destOrd="0" parTransId="{A7BA8E5A-1456-4298-8C37-E84246D44B79}" sibTransId="{01B55868-15DD-4776-BF62-B7E5F469B4D2}"/>
    <dgm:cxn modelId="{D4027A2F-3264-4553-89A6-6D11B6592618}" type="presOf" srcId="{FD684546-26F8-4763-A454-84C6EBFC2226}" destId="{3196B830-BAE8-45E4-8658-CE85E994B0FC}" srcOrd="1" destOrd="0" presId="urn:microsoft.com/office/officeart/2005/8/layout/bList2"/>
    <dgm:cxn modelId="{C7B106E1-AAF7-4EE3-851D-AFC38A4E07EB}" srcId="{53C00ACE-D0F5-477E-AEF7-BFF4EE801BEB}" destId="{FD684546-26F8-4763-A454-84C6EBFC2226}" srcOrd="2" destOrd="0" parTransId="{518F1EF3-51DC-4005-B2BA-70851459DE40}" sibTransId="{F3CB8B17-DB4F-404D-A8C4-0FA2C531EEBA}"/>
    <dgm:cxn modelId="{69E791B2-BCD8-4563-B5A8-0D91E4143DFB}" type="presOf" srcId="{FD684546-26F8-4763-A454-84C6EBFC2226}" destId="{91A49C8E-2EDF-46DD-AD19-5F568F127EE1}" srcOrd="0" destOrd="0" presId="urn:microsoft.com/office/officeart/2005/8/layout/bList2"/>
    <dgm:cxn modelId="{D0731B35-76AF-4084-9201-1C57B6592F36}" srcId="{57280A67-B533-46A7-9BFD-9F775C113FDC}" destId="{BB64F24A-A59A-42B9-A9C8-27C8632D59B7}" srcOrd="2" destOrd="0" parTransId="{B9D479B1-5447-4582-A29C-730ADE8FF372}" sibTransId="{3739D9F2-ACE0-4499-AA0B-E1BE09E7851F}"/>
    <dgm:cxn modelId="{97D620DE-3D2D-414E-9E4E-31C4F711BB6E}" type="presOf" srcId="{57280A67-B533-46A7-9BFD-9F775C113FDC}" destId="{68125770-3CEF-4DEF-9EC8-43D7905514A4}" srcOrd="0" destOrd="0" presId="urn:microsoft.com/office/officeart/2005/8/layout/bList2"/>
    <dgm:cxn modelId="{232CDB83-375D-4121-BBD6-CA6CBCD98F06}" type="presOf" srcId="{9050D54D-B53E-441A-B32E-C6AAEDD94F36}" destId="{FA382F0E-9A7F-4E5A-AC69-7BD6DB9AEC10}" srcOrd="0" destOrd="3" presId="urn:microsoft.com/office/officeart/2005/8/layout/bList2"/>
    <dgm:cxn modelId="{95B06266-86CD-4652-A2E3-03F13FC34A6B}" srcId="{57280A67-B533-46A7-9BFD-9F775C113FDC}" destId="{DCF813B0-B573-4A84-9CEA-77B8F0E603D8}" srcOrd="4" destOrd="0" parTransId="{829A0389-9CC2-45B2-A59A-6D0C4A96F3B6}" sibTransId="{0A81BBDB-B9DA-42DF-AD1C-2D7153687EA6}"/>
    <dgm:cxn modelId="{C3803744-C892-47CF-AF20-39F4E58E2264}" type="presOf" srcId="{57280A67-B533-46A7-9BFD-9F775C113FDC}" destId="{8EC8EECB-F85E-4D4D-97BE-0CEBCF97B34E}" srcOrd="1" destOrd="0" presId="urn:microsoft.com/office/officeart/2005/8/layout/bList2"/>
    <dgm:cxn modelId="{D9760D3D-06EF-4060-8A91-34675CEA5F9B}" type="presOf" srcId="{38878D9C-6174-4B7A-B293-688E3B3E11EE}" destId="{FA382F0E-9A7F-4E5A-AC69-7BD6DB9AEC10}" srcOrd="0" destOrd="1" presId="urn:microsoft.com/office/officeart/2005/8/layout/bList2"/>
    <dgm:cxn modelId="{8B4B0495-754A-4FE1-808B-AE4D66C96D77}" type="presParOf" srcId="{39645828-8782-480D-9A51-8EF3EC3553C1}" destId="{4CCEDF51-4760-41BA-8921-147A92574EA3}" srcOrd="0" destOrd="0" presId="urn:microsoft.com/office/officeart/2005/8/layout/bList2"/>
    <dgm:cxn modelId="{DEA05B12-170C-42AB-8E6A-19B90480DEB1}" type="presParOf" srcId="{4CCEDF51-4760-41BA-8921-147A92574EA3}" destId="{FA382F0E-9A7F-4E5A-AC69-7BD6DB9AEC10}" srcOrd="0" destOrd="0" presId="urn:microsoft.com/office/officeart/2005/8/layout/bList2"/>
    <dgm:cxn modelId="{1AB8ABC3-014A-44D3-8169-D15F02D4ED40}" type="presParOf" srcId="{4CCEDF51-4760-41BA-8921-147A92574EA3}" destId="{68125770-3CEF-4DEF-9EC8-43D7905514A4}" srcOrd="1" destOrd="0" presId="urn:microsoft.com/office/officeart/2005/8/layout/bList2"/>
    <dgm:cxn modelId="{DAC733CD-5FFF-4598-913F-AADB206ECB07}" type="presParOf" srcId="{4CCEDF51-4760-41BA-8921-147A92574EA3}" destId="{8EC8EECB-F85E-4D4D-97BE-0CEBCF97B34E}" srcOrd="2" destOrd="0" presId="urn:microsoft.com/office/officeart/2005/8/layout/bList2"/>
    <dgm:cxn modelId="{D886E5AF-5057-4FFF-B8BE-2DDA0737FA7D}" type="presParOf" srcId="{4CCEDF51-4760-41BA-8921-147A92574EA3}" destId="{C86F2EA6-449C-45FA-BA3D-D7E0B28BD265}" srcOrd="3" destOrd="0" presId="urn:microsoft.com/office/officeart/2005/8/layout/bList2"/>
    <dgm:cxn modelId="{15E9E575-FA04-48B7-BA1E-AF86C0A4D527}" type="presParOf" srcId="{39645828-8782-480D-9A51-8EF3EC3553C1}" destId="{E1C00E1B-52F0-4A71-9359-C06A9625104F}" srcOrd="1" destOrd="0" presId="urn:microsoft.com/office/officeart/2005/8/layout/bList2"/>
    <dgm:cxn modelId="{2958055F-D773-4FA2-BF1E-ABDC5C6C8BB7}" type="presParOf" srcId="{39645828-8782-480D-9A51-8EF3EC3553C1}" destId="{05F226FB-8F03-4BA1-99ED-50CDA3ACA93F}" srcOrd="2" destOrd="0" presId="urn:microsoft.com/office/officeart/2005/8/layout/bList2"/>
    <dgm:cxn modelId="{F32DF523-DAFC-46C8-9911-1060DD662536}" type="presParOf" srcId="{05F226FB-8F03-4BA1-99ED-50CDA3ACA93F}" destId="{7B5687C8-06DE-4F9F-B5E8-1AEAB84BDD53}" srcOrd="0" destOrd="0" presId="urn:microsoft.com/office/officeart/2005/8/layout/bList2"/>
    <dgm:cxn modelId="{967B6E57-A868-4E37-A7D4-030AFD273559}" type="presParOf" srcId="{05F226FB-8F03-4BA1-99ED-50CDA3ACA93F}" destId="{1847D4DB-DDFD-4ABB-BAF5-7C3823F697B2}" srcOrd="1" destOrd="0" presId="urn:microsoft.com/office/officeart/2005/8/layout/bList2"/>
    <dgm:cxn modelId="{0730CAC8-16F8-4433-AEAF-8C8159C3F9C5}" type="presParOf" srcId="{05F226FB-8F03-4BA1-99ED-50CDA3ACA93F}" destId="{837DC279-F3F6-4F6D-819D-B47941A1BA12}" srcOrd="2" destOrd="0" presId="urn:microsoft.com/office/officeart/2005/8/layout/bList2"/>
    <dgm:cxn modelId="{42F39A4B-993D-420D-B44B-5785CEA6CCAB}" type="presParOf" srcId="{05F226FB-8F03-4BA1-99ED-50CDA3ACA93F}" destId="{CB5A8B4D-712B-47E2-B97F-77662F2400F9}" srcOrd="3" destOrd="0" presId="urn:microsoft.com/office/officeart/2005/8/layout/bList2"/>
    <dgm:cxn modelId="{AC60B1CC-7629-409C-9B98-2ED02B0C282F}" type="presParOf" srcId="{39645828-8782-480D-9A51-8EF3EC3553C1}" destId="{DB209149-CE35-4CFA-A36B-495BB2115C4D}" srcOrd="3" destOrd="0" presId="urn:microsoft.com/office/officeart/2005/8/layout/bList2"/>
    <dgm:cxn modelId="{F38ACF1D-3AAC-4117-A1FA-B84F166ACA40}" type="presParOf" srcId="{39645828-8782-480D-9A51-8EF3EC3553C1}" destId="{6F2A5746-2C56-4767-810B-6548DA1D825C}" srcOrd="4" destOrd="0" presId="urn:microsoft.com/office/officeart/2005/8/layout/bList2"/>
    <dgm:cxn modelId="{CE74821B-8554-43C1-A627-947BE06069F8}" type="presParOf" srcId="{6F2A5746-2C56-4767-810B-6548DA1D825C}" destId="{0D64A817-BE6D-43D8-906B-2624B655E9FC}" srcOrd="0" destOrd="0" presId="urn:microsoft.com/office/officeart/2005/8/layout/bList2"/>
    <dgm:cxn modelId="{A09B8BD0-337C-4BB6-9AF0-EB74246A5DCC}" type="presParOf" srcId="{6F2A5746-2C56-4767-810B-6548DA1D825C}" destId="{91A49C8E-2EDF-46DD-AD19-5F568F127EE1}" srcOrd="1" destOrd="0" presId="urn:microsoft.com/office/officeart/2005/8/layout/bList2"/>
    <dgm:cxn modelId="{DE1C39CC-8915-455A-BE51-6E9481285848}" type="presParOf" srcId="{6F2A5746-2C56-4767-810B-6548DA1D825C}" destId="{3196B830-BAE8-45E4-8658-CE85E994B0FC}" srcOrd="2" destOrd="0" presId="urn:microsoft.com/office/officeart/2005/8/layout/bList2"/>
    <dgm:cxn modelId="{98CCD1F9-5080-4FE8-91A3-098A8E1A1037}" type="presParOf" srcId="{6F2A5746-2C56-4767-810B-6548DA1D825C}" destId="{0C63BB19-46C0-4204-A77F-49C992935CAB}" srcOrd="3" destOrd="0" presId="urn:microsoft.com/office/officeart/2005/8/layout/bList2"/>
    <dgm:cxn modelId="{2562598E-AF74-4064-9451-E6A401B42A05}" type="presParOf" srcId="{39645828-8782-480D-9A51-8EF3EC3553C1}" destId="{F6D4B3D8-014D-4503-847C-571826F98F5B}" srcOrd="5" destOrd="0" presId="urn:microsoft.com/office/officeart/2005/8/layout/bList2"/>
    <dgm:cxn modelId="{2D61A2BB-1910-4165-8F12-3EC432CF8D90}" type="presParOf" srcId="{39645828-8782-480D-9A51-8EF3EC3553C1}" destId="{B80E1791-1A86-412D-818D-76884978FA2E}" srcOrd="6" destOrd="0" presId="urn:microsoft.com/office/officeart/2005/8/layout/bList2"/>
    <dgm:cxn modelId="{61619D8E-1C89-4667-BA33-D4D675E45F88}" type="presParOf" srcId="{B80E1791-1A86-412D-818D-76884978FA2E}" destId="{61424739-9C8D-40A8-B2DF-A9ED37C545A2}" srcOrd="0" destOrd="0" presId="urn:microsoft.com/office/officeart/2005/8/layout/bList2"/>
    <dgm:cxn modelId="{FCB16B51-2A05-402B-A03E-387FE6481C47}" type="presParOf" srcId="{B80E1791-1A86-412D-818D-76884978FA2E}" destId="{3017AA2F-C1C0-40D5-8540-44357B0A76D0}" srcOrd="1" destOrd="0" presId="urn:microsoft.com/office/officeart/2005/8/layout/bList2"/>
    <dgm:cxn modelId="{9BD7A4E6-90C9-4574-A8C1-2F479B48CBD2}" type="presParOf" srcId="{B80E1791-1A86-412D-818D-76884978FA2E}" destId="{AB49C581-17F8-4820-822E-0FD50A7F4305}" srcOrd="2" destOrd="0" presId="urn:microsoft.com/office/officeart/2005/8/layout/bList2"/>
    <dgm:cxn modelId="{A31C7D78-AAA7-4175-810C-2ED51B6530C5}" type="presParOf" srcId="{B80E1791-1A86-412D-818D-76884978FA2E}" destId="{D46BA40F-CC84-4AA8-A9C1-11BF7553167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82F0E-9A7F-4E5A-AC69-7BD6DB9AEC10}">
      <dsp:nvSpPr>
        <dsp:cNvPr id="0" name=""/>
        <dsp:cNvSpPr/>
      </dsp:nvSpPr>
      <dsp:spPr>
        <a:xfrm>
          <a:off x="4901" y="331254"/>
          <a:ext cx="1738113" cy="12974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ставка – СР+4,5% = 24,5%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сумма финансирования – 25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млрд.руб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(2,5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собственного участия в проекте Субъекта МСП – не менее 10%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02" y="361655"/>
        <a:ext cx="1677311" cy="1267063"/>
      </dsp:txXfrm>
    </dsp:sp>
    <dsp:sp modelId="{8EC8EECB-F85E-4D4D-97BE-0CEBCF97B34E}">
      <dsp:nvSpPr>
        <dsp:cNvPr id="0" name=""/>
        <dsp:cNvSpPr/>
      </dsp:nvSpPr>
      <dsp:spPr>
        <a:xfrm>
          <a:off x="4901" y="1628719"/>
          <a:ext cx="1738113" cy="55790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Общие условия финансирования</a:t>
          </a:r>
          <a:endParaRPr lang="ru-RU" sz="1000" kern="1200" dirty="0"/>
        </a:p>
      </dsp:txBody>
      <dsp:txXfrm>
        <a:off x="4901" y="1628719"/>
        <a:ext cx="1224023" cy="557909"/>
      </dsp:txXfrm>
    </dsp:sp>
    <dsp:sp modelId="{C86F2EA6-449C-45FA-BA3D-D7E0B28BD265}">
      <dsp:nvSpPr>
        <dsp:cNvPr id="0" name=""/>
        <dsp:cNvSpPr/>
      </dsp:nvSpPr>
      <dsp:spPr>
        <a:xfrm>
          <a:off x="1278093" y="1717338"/>
          <a:ext cx="608339" cy="6083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687C8-06DE-4F9F-B5E8-1AEAB84BDD53}">
      <dsp:nvSpPr>
        <dsp:cNvPr id="0" name=""/>
        <dsp:cNvSpPr/>
      </dsp:nvSpPr>
      <dsp:spPr>
        <a:xfrm>
          <a:off x="2037145" y="331254"/>
          <a:ext cx="1738113" cy="12974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ставка – 0,5СР+4,5% = 14,5%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сумма финансирования – 2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млрд.руб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(200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собственного участия в проекте Субъекта МСП – не менее 20%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7546" y="361655"/>
        <a:ext cx="1677311" cy="1267063"/>
      </dsp:txXfrm>
    </dsp:sp>
    <dsp:sp modelId="{837DC279-F3F6-4F6D-819D-B47941A1BA12}">
      <dsp:nvSpPr>
        <dsp:cNvPr id="0" name=""/>
        <dsp:cNvSpPr/>
      </dsp:nvSpPr>
      <dsp:spPr>
        <a:xfrm>
          <a:off x="2037145" y="1628719"/>
          <a:ext cx="1738113" cy="55790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Поддержка </a:t>
          </a:r>
          <a:r>
            <a:rPr lang="en-US" sz="1000" kern="1200" dirty="0" smtClean="0"/>
            <a:t>start-up </a:t>
          </a:r>
          <a:r>
            <a:rPr lang="ru-RU" sz="1000" kern="1200" dirty="0" smtClean="0"/>
            <a:t>компаний</a:t>
          </a:r>
          <a:endParaRPr lang="ru-RU" sz="1000" kern="1200" dirty="0"/>
        </a:p>
      </dsp:txBody>
      <dsp:txXfrm>
        <a:off x="2037145" y="1628719"/>
        <a:ext cx="1224023" cy="557909"/>
      </dsp:txXfrm>
    </dsp:sp>
    <dsp:sp modelId="{CB5A8B4D-712B-47E2-B97F-77662F2400F9}">
      <dsp:nvSpPr>
        <dsp:cNvPr id="0" name=""/>
        <dsp:cNvSpPr/>
      </dsp:nvSpPr>
      <dsp:spPr>
        <a:xfrm>
          <a:off x="3310337" y="1717338"/>
          <a:ext cx="608339" cy="6083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4A817-BE6D-43D8-906B-2624B655E9FC}">
      <dsp:nvSpPr>
        <dsp:cNvPr id="0" name=""/>
        <dsp:cNvSpPr/>
      </dsp:nvSpPr>
      <dsp:spPr>
        <a:xfrm>
          <a:off x="4069389" y="331254"/>
          <a:ext cx="1738113" cy="12974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ставка – СР+4,5% = 24,5%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сумма финансирования – 15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млрд.руб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(1,5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9790" y="361655"/>
        <a:ext cx="1677311" cy="1267063"/>
      </dsp:txXfrm>
    </dsp:sp>
    <dsp:sp modelId="{3196B830-BAE8-45E4-8658-CE85E994B0FC}">
      <dsp:nvSpPr>
        <dsp:cNvPr id="0" name=""/>
        <dsp:cNvSpPr/>
      </dsp:nvSpPr>
      <dsp:spPr>
        <a:xfrm>
          <a:off x="4069389" y="1628719"/>
          <a:ext cx="1738113" cy="55790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Лизинг МСП  (ОАО «</a:t>
          </a:r>
          <a:r>
            <a:rPr lang="ru-RU" sz="1000" kern="1200" dirty="0" err="1" smtClean="0"/>
            <a:t>Промагролизинг</a:t>
          </a:r>
          <a:r>
            <a:rPr lang="ru-RU" sz="1000" kern="1200" dirty="0" smtClean="0"/>
            <a:t>»)</a:t>
          </a:r>
          <a:endParaRPr lang="ru-RU" sz="1000" kern="1200" dirty="0"/>
        </a:p>
      </dsp:txBody>
      <dsp:txXfrm>
        <a:off x="4069389" y="1628719"/>
        <a:ext cx="1224023" cy="557909"/>
      </dsp:txXfrm>
    </dsp:sp>
    <dsp:sp modelId="{0C63BB19-46C0-4204-A77F-49C992935CAB}">
      <dsp:nvSpPr>
        <dsp:cNvPr id="0" name=""/>
        <dsp:cNvSpPr/>
      </dsp:nvSpPr>
      <dsp:spPr>
        <a:xfrm>
          <a:off x="5342581" y="1717338"/>
          <a:ext cx="608339" cy="6083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24739-9C8D-40A8-B2DF-A9ED37C545A2}">
      <dsp:nvSpPr>
        <dsp:cNvPr id="0" name=""/>
        <dsp:cNvSpPr/>
      </dsp:nvSpPr>
      <dsp:spPr>
        <a:xfrm>
          <a:off x="6101633" y="331254"/>
          <a:ext cx="1738113" cy="12974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ставка – 8% + маржа банка-партнера (в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долл.сша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сумма финансирования – 25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млрд.руб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(2,5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.)(в эквиваленте)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собственного участия в проекте Субъекта МСП – не менее 10%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2034" y="361655"/>
        <a:ext cx="1677311" cy="1267063"/>
      </dsp:txXfrm>
    </dsp:sp>
    <dsp:sp modelId="{AB49C581-17F8-4820-822E-0FD50A7F4305}">
      <dsp:nvSpPr>
        <dsp:cNvPr id="0" name=""/>
        <dsp:cNvSpPr/>
      </dsp:nvSpPr>
      <dsp:spPr>
        <a:xfrm>
          <a:off x="6101633" y="1628719"/>
          <a:ext cx="1738113" cy="55790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Финансирование за счет средств семейного капитала</a:t>
          </a:r>
          <a:endParaRPr lang="ru-RU" sz="1000" kern="1200" dirty="0"/>
        </a:p>
      </dsp:txBody>
      <dsp:txXfrm>
        <a:off x="6101633" y="1628719"/>
        <a:ext cx="1224023" cy="557909"/>
      </dsp:txXfrm>
    </dsp:sp>
    <dsp:sp modelId="{D46BA40F-CC84-4AA8-A9C1-11BF75531677}">
      <dsp:nvSpPr>
        <dsp:cNvPr id="0" name=""/>
        <dsp:cNvSpPr/>
      </dsp:nvSpPr>
      <dsp:spPr>
        <a:xfrm>
          <a:off x="7374824" y="1717338"/>
          <a:ext cx="608339" cy="60833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63852" y="1461874"/>
            <a:ext cx="5777609" cy="14036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презентации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9676" y="3459425"/>
            <a:ext cx="4385626" cy="291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269504" y="3756187"/>
            <a:ext cx="3255901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20"/>
              </a:lnSpc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 и доп.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21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274261" y="1622322"/>
            <a:ext cx="25202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0" i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Спасибо</a:t>
            </a:r>
          </a:p>
          <a:p>
            <a:r>
              <a:rPr lang="ru-RU" sz="3300" b="0" i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за внимание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91958" y="3131466"/>
            <a:ext cx="2632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Neo Sans Pro Light" panose="020B0304030504040204" pitchFamily="34" charset="0"/>
                <a:ea typeface="+mn-ea"/>
                <a:cs typeface="+mn-cs"/>
              </a:rPr>
              <a:t>220002, Минск, просп. Машерова, 35</a:t>
            </a:r>
          </a:p>
          <a:p>
            <a:r>
              <a:rPr lang="ru-RU" sz="1200" baseline="0" dirty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тел.: (+375 17) 385 96 12</a:t>
            </a:r>
          </a:p>
          <a:p>
            <a:r>
              <a:rPr lang="ru-RU" sz="1200" baseline="0" dirty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факс: (+375 17) 292 70 16</a:t>
            </a:r>
          </a:p>
          <a:p>
            <a:r>
              <a:rPr lang="ru-RU" sz="1200" baseline="0" dirty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e-mail: office@brrb.by</a:t>
            </a:r>
          </a:p>
          <a:p>
            <a:r>
              <a:rPr lang="ru-RU" sz="1200" baseline="0" dirty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www.brrb.by</a:t>
            </a:r>
          </a:p>
        </p:txBody>
      </p:sp>
    </p:spTree>
    <p:extLst>
      <p:ext uri="{BB962C8B-B14F-4D97-AF65-F5344CB8AC3E}">
        <p14:creationId xmlns:p14="http://schemas.microsoft.com/office/powerpoint/2010/main" val="117456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25" y="636510"/>
            <a:ext cx="4991725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8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25" y="636510"/>
            <a:ext cx="4991725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84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25" y="636510"/>
            <a:ext cx="4991725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13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0" y="231775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974725"/>
            <a:ext cx="2361654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820863"/>
            <a:ext cx="2361654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90900" y="974725"/>
            <a:ext cx="2362200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146800" y="974725"/>
            <a:ext cx="2368550" cy="35750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2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0" y="231775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49" y="974725"/>
            <a:ext cx="3784067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820863"/>
            <a:ext cx="3778170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743081" y="974725"/>
            <a:ext cx="3775587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09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0" y="231775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46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E5016E-A110-428B-820B-A22B576DB797}" type="datetimeFigureOut">
              <a:rPr lang="ru-RU"/>
              <a:pPr>
                <a:defRPr/>
              </a:pPr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8A8AD065-CCF7-4E3B-B1C5-F607D1FAC7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86" r:id="rId3"/>
    <p:sldLayoutId id="2147483689" r:id="rId4"/>
    <p:sldLayoutId id="2147483688" r:id="rId5"/>
    <p:sldLayoutId id="2147483687" r:id="rId6"/>
    <p:sldLayoutId id="2147483690" r:id="rId7"/>
    <p:sldLayoutId id="2147483692" r:id="rId8"/>
    <p:sldLayoutId id="2147483693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gi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rrb.by/assets/upload/MSP/%D0%A1%D1%85%D0%B5%D0%BC%D0%B0%20%D0%B2%D0%B7%D0%B0%D0%B8%D0%BC%D0%BE%D0%B4%D0%B5%D0%B9%D1%81%D1%82%D0%B2%D0%B8%D1%8F%20%D1%83%D1%87%D0%B0%D1%81%D1%82%D0%BD%D0%B8%D0%BA%D0%BE%D0%B2%20%D0%BF%D1%80%D0%BE%D0%B3%D1%80%D0%B0%D0%BC%D0%BC%D1%8B.pdf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266825" y="1462088"/>
            <a:ext cx="5621338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Программа поддержки субъектов малого и среднего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/>
        </p:nvSpPr>
        <p:spPr>
          <a:xfrm>
            <a:off x="1477993" y="1751188"/>
            <a:ext cx="5089584" cy="2148997"/>
          </a:xfrm>
          <a:prstGeom prst="parallelogram">
            <a:avLst>
              <a:gd name="adj" fmla="val 33575"/>
            </a:avLst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575757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условия финансирования: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9472" y="1985318"/>
            <a:ext cx="3803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575757">
                    <a:lumMod val="75000"/>
                  </a:srgbClr>
                </a:solidFill>
                <a:cs typeface="Arial" pitchFamily="34" charset="0"/>
              </a:rPr>
              <a:t>Процентная ставка – 0,5СР+4,5% =14,5%.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575757">
                    <a:lumMod val="75000"/>
                  </a:srgbClr>
                </a:solidFill>
                <a:cs typeface="Arial" pitchFamily="34" charset="0"/>
              </a:rPr>
              <a:t>Максимальная сумма финансирования – 25 млрд. </a:t>
            </a:r>
            <a:r>
              <a:rPr lang="ru-RU" sz="1400" dirty="0" err="1" smtClean="0">
                <a:solidFill>
                  <a:srgbClr val="575757">
                    <a:lumMod val="75000"/>
                  </a:srgbClr>
                </a:solidFill>
                <a:cs typeface="Arial" pitchFamily="34" charset="0"/>
              </a:rPr>
              <a:t>бел.руб</a:t>
            </a:r>
            <a:r>
              <a:rPr lang="ru-RU" sz="1400" dirty="0" smtClean="0">
                <a:solidFill>
                  <a:srgbClr val="575757">
                    <a:lumMod val="75000"/>
                  </a:srgbClr>
                </a:solidFill>
                <a:cs typeface="Arial" pitchFamily="34" charset="0"/>
              </a:rPr>
              <a:t>. (2,5 </a:t>
            </a:r>
            <a:r>
              <a:rPr lang="ru-RU" sz="1400" dirty="0" err="1" smtClean="0">
                <a:solidFill>
                  <a:srgbClr val="575757">
                    <a:lumMod val="75000"/>
                  </a:srgbClr>
                </a:solidFill>
                <a:cs typeface="Arial" pitchFamily="34" charset="0"/>
              </a:rPr>
              <a:t>млн.руб</a:t>
            </a:r>
            <a:r>
              <a:rPr lang="ru-RU" sz="1400" dirty="0" smtClean="0">
                <a:solidFill>
                  <a:srgbClr val="575757">
                    <a:lumMod val="75000"/>
                  </a:srgbClr>
                </a:solidFill>
                <a:cs typeface="Arial" pitchFamily="34" charset="0"/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575757">
                    <a:lumMod val="75000"/>
                  </a:srgbClr>
                </a:solidFill>
                <a:cs typeface="Arial" pitchFamily="34" charset="0"/>
              </a:rPr>
              <a:t>Допускается отсрочка погашения ОД до 2-ух лет.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575757">
                    <a:lumMod val="75000"/>
                  </a:srgbClr>
                </a:solidFill>
                <a:cs typeface="Arial" pitchFamily="34" charset="0"/>
              </a:rPr>
              <a:t>Доля собственного участия Субъекта МСП в проекте не менее 10%.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575757">
                    <a:lumMod val="75000"/>
                  </a:srgbClr>
                </a:solidFill>
                <a:cs typeface="Arial" pitchFamily="34" charset="0"/>
              </a:rPr>
              <a:t>Срок финансирования – не ограничен.</a:t>
            </a:r>
          </a:p>
          <a:p>
            <a:endParaRPr lang="ru-RU" sz="1400" dirty="0" smtClean="0">
              <a:solidFill>
                <a:srgbClr val="575757">
                  <a:lumMod val="75000"/>
                </a:srgbClr>
              </a:solidFill>
              <a:cs typeface="Arial" pitchFamily="34" charset="0"/>
            </a:endParaRPr>
          </a:p>
          <a:p>
            <a:endParaRPr lang="ru-RU" sz="1400" dirty="0">
              <a:solidFill>
                <a:srgbClr val="575757">
                  <a:lumMod val="75000"/>
                </a:srgbClr>
              </a:solidFill>
            </a:endParaRPr>
          </a:p>
        </p:txBody>
      </p:sp>
      <p:pic>
        <p:nvPicPr>
          <p:cNvPr id="6" name="Picture 2" descr="D:\иконки\w128h1281389807800midoriglobeico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2" y="1057163"/>
            <a:ext cx="1388051" cy="13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фото презентация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29" y="3286164"/>
            <a:ext cx="2075911" cy="15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3042" y="1155460"/>
            <a:ext cx="4664015" cy="1886789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субъекта МСП действующего договора поставки сырья в соответствии с кодами ТН ВЭД ЕАЭС 4407, 4410, 4411, 4412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Борисовдрев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Гомельдрев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Могилевдрев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Мостовдрев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РУП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Мозырьский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ДОК», РУП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Новосверженский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лесозавод», ОАО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Речицадрев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Витебскдрев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Государственное предприятие «Белорусская лесная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рублей: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условия: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9784"/>
              </p:ext>
            </p:extLst>
          </p:nvPr>
        </p:nvGraphicFramePr>
        <p:xfrm>
          <a:off x="310553" y="3057109"/>
          <a:ext cx="5072330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977"/>
                <a:gridCol w="1267977"/>
                <a:gridCol w="1267977"/>
                <a:gridCol w="1268399"/>
              </a:tblGrid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предприниматели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Микроорганизации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Малые организации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Субъекты среднего предпринимательства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млн.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(10 000 руб.)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200 млн.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(20 000 руб.)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1000 млн. </a:t>
                      </a:r>
                    </a:p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(100 000 руб.)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3000 млн.</a:t>
                      </a:r>
                    </a:p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(300 000 руб.)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29274"/>
              </p:ext>
            </p:extLst>
          </p:nvPr>
        </p:nvGraphicFramePr>
        <p:xfrm>
          <a:off x="5581721" y="1177147"/>
          <a:ext cx="3314988" cy="3584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253"/>
                <a:gridCol w="2199735"/>
              </a:tblGrid>
              <a:tr h="311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Код (ТН ВЭД ЕАЭС)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</a:tr>
              <a:tr h="935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4407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Лесоматериалы, полученные распиловкой или расщеплением вдоль, строганием или лущением, обработанные или не обработанные строганием, шлифованием, имеющие или не имеющие торцевые соединения, толщиной более 6 мм.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</a:tr>
              <a:tr h="1090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4410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Плиты древесно-стружечные, плиты с ориентированной стружкой (OSB) и аналогичные плиты (например, вафельные плиты) из древесины или других одревесневших материалов, пропитанные или не пропитанные смолами или другими органическими связующими веществами.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</a:tr>
              <a:tr h="779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4411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Плиты древесно-волокнистые из древесины или других одревесневших материалов с добавлением или без добавления смол или других органических веществ.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</a:tr>
              <a:tr h="467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4412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Фанера клееная, панели фанерованные и аналогичные материалы из слоистой древесины.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120" marR="4812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0680" y="40888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Ежегодное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сырья по указанным выше договорам поставки в течение всего срока кредитования на сумму не менее установленной в пункте 1.</a:t>
            </a:r>
          </a:p>
        </p:txBody>
      </p:sp>
    </p:spTree>
    <p:extLst>
      <p:ext uri="{BB962C8B-B14F-4D97-AF65-F5344CB8AC3E}">
        <p14:creationId xmlns:p14="http://schemas.microsoft.com/office/powerpoint/2010/main" val="5960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Банки-партнеры:</a:t>
            </a:r>
            <a:endParaRPr lang="ru-RU" dirty="0"/>
          </a:p>
        </p:txBody>
      </p:sp>
      <p:pic>
        <p:nvPicPr>
          <p:cNvPr id="4" name="Picture 3" descr="D:\Max\лого\белга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" y="1010310"/>
            <a:ext cx="2594573" cy="63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logo (2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13" y="1194710"/>
            <a:ext cx="316835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D:\Max\лого\белинвес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7" y="1926750"/>
            <a:ext cx="2628877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Max\лого\вэб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07" y="2972709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Max\лого\ммбан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05" y="941665"/>
            <a:ext cx="1501248" cy="8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Max\лого\народны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7" y="2741454"/>
            <a:ext cx="2631695" cy="5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D:\priorbank_logo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2" y="3688867"/>
            <a:ext cx="2620570" cy="52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84" y="3538514"/>
            <a:ext cx="2628877" cy="77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:\Max\лого\втб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05" y="2039171"/>
            <a:ext cx="1357576" cy="7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elagroprombank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86" y="2741454"/>
            <a:ext cx="19716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Max\лого\мтбанк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58" y="1817298"/>
            <a:ext cx="2898150" cy="10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669391" y="2117696"/>
            <a:ext cx="5621338" cy="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136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89" y="299753"/>
            <a:ext cx="6714226" cy="614646"/>
          </a:xfrm>
        </p:spPr>
        <p:txBody>
          <a:bodyPr>
            <a:normAutofit/>
          </a:bodyPr>
          <a:lstStyle/>
          <a:p>
            <a:r>
              <a:rPr lang="ru-RU" sz="2400" dirty="0"/>
              <a:t>ОАО «Банк развития Республики Беларусь»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71495" y="1288210"/>
            <a:ext cx="5540234" cy="328954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6"/>
                </a:solidFill>
              </a:rPr>
              <a:t>с 2014 года реализует ПРОГРАММУ финансовой поддержки МСП</a:t>
            </a:r>
          </a:p>
          <a:p>
            <a:pPr marL="0" indent="0">
              <a:buNone/>
            </a:pPr>
            <a:r>
              <a:rPr lang="ru-RU" sz="2000" i="1" dirty="0"/>
              <a:t>Главная цель программы </a:t>
            </a:r>
            <a:r>
              <a:rPr lang="ru-RU" sz="2000" dirty="0"/>
              <a:t>– обеспечение и расширение доступа субъектов МСП, осуществляющих деятельность в производственной сфере и сфере услуг, к кредитным ресурсам, а также возможностей по проведению операций финансовой аренды (лизинга) для реализации инвестиционных проектов на разных стадиях развития их бизнеса. </a:t>
            </a:r>
            <a:endParaRPr lang="ru-RU" sz="2000" b="1" dirty="0"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342544" y="1201949"/>
            <a:ext cx="2492671" cy="3661508"/>
          </a:xfrm>
          <a:prstGeom prst="parallelogram">
            <a:avLst>
              <a:gd name="adj" fmla="val 33274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26" y="3699875"/>
            <a:ext cx="1417693" cy="992770"/>
          </a:xfrm>
          <a:prstGeom prst="flowChartInputOutpu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" y="3699875"/>
            <a:ext cx="1385977" cy="992770"/>
          </a:xfrm>
          <a:prstGeom prst="flowChartInputOutpu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15" y="2464895"/>
            <a:ext cx="1399838" cy="1027945"/>
          </a:xfrm>
          <a:prstGeom prst="flowChartInputOutpu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9" y="2464895"/>
            <a:ext cx="1370596" cy="1027945"/>
          </a:xfrm>
          <a:prstGeom prst="flowChartInputOutpu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71" y="1302825"/>
            <a:ext cx="1462535" cy="1011549"/>
          </a:xfrm>
          <a:prstGeom prst="flowChartInputOutput">
            <a:avLst/>
          </a:prstGeom>
        </p:spPr>
      </p:pic>
      <p:pic>
        <p:nvPicPr>
          <p:cNvPr id="12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82" y="1302825"/>
            <a:ext cx="1386148" cy="1011549"/>
          </a:xfrm>
          <a:prstGeom prst="flowChartInputOutpu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8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40837" y="1216958"/>
            <a:ext cx="4700597" cy="331936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       Практическая </a:t>
            </a:r>
            <a:r>
              <a:rPr lang="ru-RU" sz="1400" dirty="0"/>
              <a:t>реализация программы осуществляется с участием коммерческих банков-партнеров и лизинговой компании (ОАО «</a:t>
            </a:r>
            <a:r>
              <a:rPr lang="ru-RU" sz="1400" dirty="0" err="1"/>
              <a:t>Промагролизинг</a:t>
            </a:r>
            <a:r>
              <a:rPr lang="ru-RU" sz="1400" dirty="0"/>
              <a:t>»), обладающих опытом сотрудничества с малым и средним бизнесом, и предполагает </a:t>
            </a:r>
            <a:r>
              <a:rPr lang="ru-RU" sz="1400" dirty="0" smtClean="0"/>
              <a:t>использование </a:t>
            </a:r>
            <a:r>
              <a:rPr lang="ru-RU" sz="1400" u="sng" dirty="0" smtClean="0">
                <a:hlinkClick r:id="rId2"/>
              </a:rPr>
              <a:t>двухуровневого </a:t>
            </a:r>
            <a:r>
              <a:rPr lang="ru-RU" sz="1400" u="sng" dirty="0">
                <a:hlinkClick r:id="rId2"/>
              </a:rPr>
              <a:t>механизма</a:t>
            </a:r>
            <a:r>
              <a:rPr lang="ru-RU" sz="1400" dirty="0"/>
              <a:t>:</a:t>
            </a:r>
          </a:p>
          <a:p>
            <a:r>
              <a:rPr lang="ru-RU" sz="1400" dirty="0"/>
              <a:t>на первом уровне Банк развития предоставляет финансовые ресурсы банкам-партнерам и лизинговой компании, отобранным по установленным критериям;</a:t>
            </a:r>
          </a:p>
          <a:p>
            <a:r>
              <a:rPr lang="ru-RU" sz="1400" dirty="0"/>
              <a:t>на втором – банки-партнеры и лизинговая компания отбирают по согласованным с Банком развития критериям непосредственных заемщиков, проводят оценку их финансового состояния и предполагаемых к реализации проектов, а также принимают решения о выдаче кредита по оговоренной предельной ставке.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917" y="80513"/>
            <a:ext cx="8229600" cy="718868"/>
          </a:xfrm>
        </p:spPr>
        <p:txBody>
          <a:bodyPr/>
          <a:lstStyle/>
          <a:p>
            <a:r>
              <a:rPr lang="ru-RU" sz="2400" dirty="0"/>
              <a:t>МЕХАНИЗМ РЕАЛИЗАЦИИ ПРОГРАММЫ</a:t>
            </a:r>
            <a:r>
              <a:rPr lang="en-US" sz="24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ФИНАНСОВОЙ ПОДДЕРЖКИ МСП</a:t>
            </a:r>
          </a:p>
        </p:txBody>
      </p:sp>
      <p:sp>
        <p:nvSpPr>
          <p:cNvPr id="4" name="AutoShape 53" descr="прпрпар"/>
          <p:cNvSpPr>
            <a:spLocks noChangeArrowheads="1"/>
          </p:cNvSpPr>
          <p:nvPr/>
        </p:nvSpPr>
        <p:spPr bwMode="auto">
          <a:xfrm rot="10800000" flipV="1">
            <a:off x="1011660" y="1604654"/>
            <a:ext cx="1766045" cy="2513022"/>
          </a:xfrm>
          <a:prstGeom prst="downArrow">
            <a:avLst>
              <a:gd name="adj1" fmla="val 56370"/>
              <a:gd name="adj2" fmla="val 54694"/>
            </a:avLst>
          </a:prstGeom>
          <a:solidFill>
            <a:srgbClr val="CFFDCF"/>
          </a:solidFill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1232448" y="1755560"/>
            <a:ext cx="1247727" cy="50068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r>
              <a:rPr lang="ru-RU" sz="1400" dirty="0" smtClean="0">
                <a:ln w="1905"/>
                <a:solidFill>
                  <a:srgbClr val="F662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050" dirty="0">
                <a:solidFill>
                  <a:srgbClr val="575757"/>
                </a:solidFill>
                <a:latin typeface="PT Sans" charset="0"/>
                <a:cs typeface="Arial" pitchFamily="34" charset="0"/>
              </a:rPr>
              <a:t>2-х </a:t>
            </a:r>
            <a:r>
              <a:rPr lang="ru-RU" sz="1050" dirty="0" smtClean="0">
                <a:solidFill>
                  <a:srgbClr val="575757"/>
                </a:solidFill>
                <a:latin typeface="PT Sans" charset="0"/>
                <a:cs typeface="Arial" pitchFamily="34" charset="0"/>
              </a:rPr>
              <a:t>уровневая финансовая </a:t>
            </a:r>
            <a:r>
              <a:rPr lang="ru-RU" sz="1050" dirty="0">
                <a:solidFill>
                  <a:srgbClr val="575757"/>
                </a:solidFill>
                <a:latin typeface="PT Sans" charset="0"/>
                <a:cs typeface="Arial" pitchFamily="34" charset="0"/>
              </a:rPr>
              <a:t>поддержка</a:t>
            </a:r>
          </a:p>
        </p:txBody>
      </p:sp>
      <p:sp>
        <p:nvSpPr>
          <p:cNvPr id="6" name="Блок-схема: данные 11"/>
          <p:cNvSpPr/>
          <p:nvPr/>
        </p:nvSpPr>
        <p:spPr>
          <a:xfrm>
            <a:off x="689004" y="2430648"/>
            <a:ext cx="2411355" cy="523184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БАНКИ-ПАРТНЕРЫ и ЛИЗИНГОВАЯ КОМПАНИЯ</a:t>
            </a:r>
            <a:endParaRPr lang="ru-RU" sz="900" dirty="0">
              <a:solidFill>
                <a:schemeClr val="tx2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1069166" y="4215091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r>
              <a:rPr lang="ru-RU" sz="4000" dirty="0" smtClean="0">
                <a:ln w="1905"/>
                <a:solidFill>
                  <a:srgbClr val="F662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dirty="0" smtClean="0">
                <a:solidFill>
                  <a:srgbClr val="575757"/>
                </a:solidFill>
                <a:latin typeface="PT Sans" charset="0"/>
                <a:cs typeface="Arial" pitchFamily="34" charset="0"/>
              </a:rPr>
              <a:t>МСП</a:t>
            </a:r>
          </a:p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4635487" y="1742185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35147" y="983412"/>
            <a:ext cx="1919069" cy="56373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6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Продуктовая линейка: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83381666"/>
              </p:ext>
            </p:extLst>
          </p:nvPr>
        </p:nvGraphicFramePr>
        <p:xfrm>
          <a:off x="419808" y="1046675"/>
          <a:ext cx="7988066" cy="265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27184" y="3690958"/>
            <a:ext cx="700464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Цель финансирования:</a:t>
            </a:r>
          </a:p>
          <a:p>
            <a:r>
              <a:rPr lang="ru-RU" dirty="0" smtClean="0"/>
              <a:t>финансирование </a:t>
            </a:r>
            <a:r>
              <a:rPr lang="ru-RU" dirty="0"/>
              <a:t>затрат субъектов МСП на приобретение (реконструкцию, модернизацию, строительство, капитальный ремонт) основных средств (зданий, сооружений, машин, в том числе автотранспортных средств, оборудования) для их производственной деятельности или деятельности по оказанию услуг.</a:t>
            </a:r>
          </a:p>
        </p:txBody>
      </p:sp>
    </p:spTree>
    <p:extLst>
      <p:ext uri="{BB962C8B-B14F-4D97-AF65-F5344CB8AC3E}">
        <p14:creationId xmlns:p14="http://schemas.microsoft.com/office/powerpoint/2010/main" val="22146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599709" y="2451260"/>
            <a:ext cx="5621338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производителей мебели, дверей и предприятий строительной отрасли</a:t>
            </a:r>
          </a:p>
        </p:txBody>
      </p:sp>
      <p:pic>
        <p:nvPicPr>
          <p:cNvPr id="1026" name="Picture 2" descr="D:\фото презентация\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69" y="455406"/>
            <a:ext cx="2455652" cy="13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презентация\proizvodstvo-dve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17" y="1327140"/>
            <a:ext cx="2231666" cy="149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1834" y="1051944"/>
            <a:ext cx="4083171" cy="324976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затрат субъектов МСП на приобретение (реконструкцию, модернизацию, строительство, капитальный ремонт) основных средств (зданий, сооружений, машин, в том числе автотранспортных средств, оборудования) для их производственной деятельности или деятельности по оказанию услуг.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финансирования:</a:t>
            </a:r>
            <a:endParaRPr lang="ru-RU" dirty="0"/>
          </a:p>
        </p:txBody>
      </p:sp>
      <p:pic>
        <p:nvPicPr>
          <p:cNvPr id="5" name="Picture 4" descr="D:\обучение\imag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87" y="1151816"/>
            <a:ext cx="3645324" cy="29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8513" y="1069196"/>
            <a:ext cx="6132581" cy="1685506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/>
              <a:t>Индивидуальные предприниматели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err="1"/>
              <a:t>Микроорганизации</a:t>
            </a:r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/>
              <a:t>Малые организации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/>
              <a:t>Субъекты среднего предпринимательства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программы:</a:t>
            </a:r>
            <a:endParaRPr lang="ru-RU" dirty="0"/>
          </a:p>
        </p:txBody>
      </p:sp>
      <p:pic>
        <p:nvPicPr>
          <p:cNvPr id="4" name="Picture 2" descr="D:\обучение\81c551cfc5f8e4c7e832303a9c758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83" y="2673904"/>
            <a:ext cx="3456383" cy="225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4302" y="1368245"/>
            <a:ext cx="7408333" cy="25880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программе </a:t>
            </a:r>
            <a:r>
              <a:rPr lang="ru-RU" b="1" dirty="0"/>
              <a:t>участвуют предприятия</a:t>
            </a:r>
            <a:r>
              <a:rPr lang="ru-RU" dirty="0"/>
              <a:t> осуществляющие деятельность в следующих сферах:</a:t>
            </a:r>
          </a:p>
          <a:p>
            <a:pPr lvl="0"/>
            <a:r>
              <a:rPr lang="ru-RU" dirty="0"/>
              <a:t>Производство деревянных строительных конструкций и столярных изделий, кроме сборных зданий;</a:t>
            </a:r>
          </a:p>
          <a:p>
            <a:pPr lvl="0"/>
            <a:r>
              <a:rPr lang="ru-RU" dirty="0"/>
              <a:t>Производство мебели;</a:t>
            </a:r>
          </a:p>
          <a:p>
            <a:pPr lvl="0"/>
            <a:r>
              <a:rPr lang="ru-RU" dirty="0"/>
              <a:t>Строительство зданий;</a:t>
            </a:r>
          </a:p>
          <a:p>
            <a:pPr lvl="0"/>
            <a:r>
              <a:rPr lang="ru-RU" dirty="0"/>
              <a:t>Гражданское строительство;</a:t>
            </a:r>
          </a:p>
          <a:p>
            <a:pPr lvl="0"/>
            <a:r>
              <a:rPr lang="ru-RU" dirty="0"/>
              <a:t>Специальные строительные работы.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программы.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7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978281"/>
              </p:ext>
            </p:extLst>
          </p:nvPr>
        </p:nvGraphicFramePr>
        <p:xfrm>
          <a:off x="554251" y="1052423"/>
          <a:ext cx="4011999" cy="3223024"/>
        </p:xfrm>
        <a:graphic>
          <a:graphicData uri="http://schemas.openxmlformats.org/drawingml/2006/table">
            <a:tbl>
              <a:tblPr/>
              <a:tblGrid>
                <a:gridCol w="731251"/>
                <a:gridCol w="820187"/>
                <a:gridCol w="820187"/>
                <a:gridCol w="820187"/>
                <a:gridCol w="820187"/>
              </a:tblGrid>
              <a:tr h="1522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dirty="0">
                          <a:effectLst/>
                          <a:latin typeface="inherit"/>
                        </a:rPr>
                        <a:t>Критерии отбора субъектов МСП  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>
                          <a:effectLst/>
                          <a:latin typeface="inherit"/>
                        </a:rPr>
                        <a:t>Значение критерия   </a:t>
                      </a:r>
                    </a:p>
                  </a:txBody>
                  <a:tcPr marL="84840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>
                          <a:effectLst/>
                          <a:latin typeface="inherit"/>
                        </a:rPr>
                        <a:t>ИП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>
                          <a:effectLst/>
                          <a:latin typeface="inherit"/>
                        </a:rPr>
                        <a:t> Микроорганизация</a:t>
                      </a:r>
                    </a:p>
                  </a:txBody>
                  <a:tcPr marL="84840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>
                          <a:effectLst/>
                          <a:latin typeface="inherit"/>
                        </a:rPr>
                        <a:t>Малая организация  </a:t>
                      </a:r>
                    </a:p>
                  </a:txBody>
                  <a:tcPr marL="84840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>
                          <a:effectLst/>
                          <a:latin typeface="inherit"/>
                        </a:rPr>
                        <a:t> Субъект среднего предпринимательства</a:t>
                      </a:r>
                    </a:p>
                  </a:txBody>
                  <a:tcPr marL="84840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 fontAlgn="ctr"/>
                      <a:r>
                        <a:rPr lang="ru-RU" sz="800">
                          <a:effectLst/>
                          <a:latin typeface="inherit"/>
                        </a:rPr>
                        <a:t>Средняя численность работников за предыдущий календарный год 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>
                          <a:effectLst/>
                          <a:latin typeface="inherit"/>
                        </a:rPr>
                        <a:t>в соответствии с законодательством</a:t>
                      </a:r>
                    </a:p>
                  </a:txBody>
                  <a:tcPr marL="84840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>
                          <a:effectLst/>
                          <a:latin typeface="inherit"/>
                        </a:rPr>
                        <a:t> до 15 человек включительно</a:t>
                      </a:r>
                    </a:p>
                  </a:txBody>
                  <a:tcPr marL="84840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>
                          <a:effectLst/>
                          <a:latin typeface="inherit"/>
                        </a:rPr>
                        <a:t> от 16 до 100 человек включительно</a:t>
                      </a:r>
                    </a:p>
                  </a:txBody>
                  <a:tcPr marL="84840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>
                          <a:effectLst/>
                          <a:latin typeface="inherit"/>
                        </a:rPr>
                        <a:t> от 101 до 250 человек включительно</a:t>
                      </a:r>
                    </a:p>
                  </a:txBody>
                  <a:tcPr marL="84840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</a:tr>
              <a:tr h="1098331">
                <a:tc>
                  <a:txBody>
                    <a:bodyPr/>
                    <a:lstStyle/>
                    <a:p>
                      <a:pPr fontAlgn="ctr"/>
                      <a:r>
                        <a:rPr lang="ru-RU" sz="800">
                          <a:effectLst/>
                          <a:latin typeface="inherit"/>
                        </a:rPr>
                        <a:t>Объем выручки от реализации продукции, товаров, работ, услуг (без учета НДС) за предыдущий календарный год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dirty="0">
                          <a:effectLst/>
                          <a:latin typeface="inherit"/>
                        </a:rPr>
                        <a:t>не более 25 млн. рублей </a:t>
                      </a:r>
                    </a:p>
                  </a:txBody>
                  <a:tcPr marL="84840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95336" y="2642599"/>
            <a:ext cx="34476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∙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 Республики Беларусь</a:t>
            </a:r>
          </a:p>
          <a:p>
            <a:pPr marL="342900" lvl="0" indent="-342900">
              <a:buFont typeface="Arial"/>
              <a:buChar char="∙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доля частной собственности</a:t>
            </a:r>
          </a:p>
          <a:p>
            <a:pPr marL="342900" lvl="0" indent="-342900">
              <a:buFont typeface="Arial"/>
              <a:buChar char="∙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доля собственности резидентов РБ</a:t>
            </a:r>
          </a:p>
          <a:p>
            <a:pPr marL="342900" lvl="0" indent="-342900">
              <a:buFont typeface="Arial"/>
              <a:buChar char="∙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кредитная история</a:t>
            </a:r>
          </a:p>
          <a:p>
            <a:pPr marL="342900" lvl="0" indent="-342900">
              <a:buFont typeface="Arial"/>
              <a:buChar char="∙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независимым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434" y="192087"/>
            <a:ext cx="3923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Критерии отбора субъектов МСП:</a:t>
            </a:r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4554743" y="2596591"/>
            <a:ext cx="4474237" cy="1677761"/>
          </a:xfrm>
          <a:prstGeom prst="parallelogram">
            <a:avLst>
              <a:gd name="adj" fmla="val 33575"/>
            </a:avLst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57575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elopmentBank16x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Презентация1 [Режим совместимости]" id="{380F0D44-5B26-4FA7-89A5-AC51E0D93462}" vid="{8D5E63BE-4E20-4F64-BE57-0BF76CC383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DevelopmentBank16x9</Template>
  <TotalTime>998</TotalTime>
  <Words>809</Words>
  <Application>Microsoft Office PowerPoint</Application>
  <PresentationFormat>Экран (16:9)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DevelopmentBank16x9</vt:lpstr>
      <vt:lpstr>Программа поддержки субъектов малого и среднего предпринимательства</vt:lpstr>
      <vt:lpstr>ОАО «Банк развития Республики Беларусь»</vt:lpstr>
      <vt:lpstr>МЕХАНИЗМ РЕАЛИЗАЦИИ ПРОГРАММЫ  ФИНАНСОВОЙ ПОДДЕРЖКИ МСП</vt:lpstr>
      <vt:lpstr>Продуктовая линейка:</vt:lpstr>
      <vt:lpstr>Поддержка производителей мебели, дверей и предприятий строительной отрасли</vt:lpstr>
      <vt:lpstr>Цель финансирования:</vt:lpstr>
      <vt:lpstr>Участники программы:</vt:lpstr>
      <vt:lpstr>Участники программы.</vt:lpstr>
      <vt:lpstr>Презентация PowerPoint</vt:lpstr>
      <vt:lpstr>Основные условия финансирования:</vt:lpstr>
      <vt:lpstr>Дополнительные условия:</vt:lpstr>
      <vt:lpstr>Банки-партнеры: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Бурая Ольга Васильевна</dc:creator>
  <cp:lastModifiedBy>Зарецкая Юлия Викторовна</cp:lastModifiedBy>
  <cp:revision>83</cp:revision>
  <dcterms:created xsi:type="dcterms:W3CDTF">2015-10-23T05:51:54Z</dcterms:created>
  <dcterms:modified xsi:type="dcterms:W3CDTF">2016-07-12T09:25:45Z</dcterms:modified>
</cp:coreProperties>
</file>